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0"/>
  </p:notesMasterIdLst>
  <p:handoutMasterIdLst>
    <p:handoutMasterId r:id="rId11"/>
  </p:handoutMasterIdLst>
  <p:sldIdLst>
    <p:sldId id="258" r:id="rId5"/>
    <p:sldId id="299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dryden" initials="dd" lastIdx="1" clrIdx="0">
    <p:extLst>
      <p:ext uri="{19B8F6BF-5375-455C-9EA6-DF929625EA0E}">
        <p15:presenceInfo xmlns:p15="http://schemas.microsoft.com/office/powerpoint/2012/main" userId="8a76608eed3b97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39" autoAdjust="0"/>
  </p:normalViewPr>
  <p:slideViewPr>
    <p:cSldViewPr snapToGrid="0">
      <p:cViewPr varScale="1">
        <p:scale>
          <a:sx n="124" d="100"/>
          <a:sy n="124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6/21/22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D43-716C-411A-A2F0-0ADB12AD1E33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B916CB-4CEE-4EC5-B71F-08E2355D9888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62EE-A6B1-4B3B-9D6A-BDE520BA3C52}" type="datetime1">
              <a:rPr lang="en-US" smtClean="0"/>
              <a:t>6/21/22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EDD936-55BF-430B-A1AE-56A6E90CF94E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265EC6-9A96-4794-A426-CF18F46C89B4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9477A5-64F8-486B-9F54-AE0945CC4343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E7E0E-1746-4C23-8C53-9CC373AB69F2}"/>
              </a:ext>
            </a:extLst>
          </p:cNvPr>
          <p:cNvSpPr/>
          <p:nvPr userDrawn="1"/>
        </p:nvSpPr>
        <p:spPr>
          <a:xfrm>
            <a:off x="5684520" y="0"/>
            <a:ext cx="518160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167E6E-BBEC-4610-96D6-7C6813EE6C81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51816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BD5297-7DEB-49A6-AF59-55C5F537426E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36A0DB-7646-4020-AC28-D0D08D05B7EB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FB9-7221-46D7-942A-FCC4019FF633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C28E-4FD7-4DCE-941D-ABE51693510D}" type="datetime1">
              <a:rPr lang="en-US" smtClean="0"/>
              <a:t>6/21/22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B824-D0E2-4337-A8E2-53EF9D6AD9E8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2B19-6893-48EF-ADC6-4C5096D33D78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6EF1-3C2C-48A6-847C-1108E483B823}" type="datetime1">
              <a:rPr lang="en-US" smtClean="0"/>
              <a:t>6/21/22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3EEBFF-9F41-4F09-A620-9845DE95F0E4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0246D1-2027-4D6B-BD07-4BC88DFF23C3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D50D-7C71-4728-9B64-496A2D4B4408}" type="datetime1">
              <a:rPr lang="en-US" smtClean="0"/>
              <a:t>6/21/22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F7B-1547-4940-AF4A-A8117572F698}" type="datetime1">
              <a:rPr lang="en-US" smtClean="0"/>
              <a:t>6/21/22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5614-39E7-4A9A-BA85-CB62B700CA36}" type="datetime1">
              <a:rPr lang="en-US" smtClean="0"/>
              <a:t>6/21/22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FC2D75-C318-4D05-AB20-512F20D31E8B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F2D426-979C-41BD-80FE-EF37041DEF2A}" type="datetime1">
              <a:rPr lang="en-US" noProof="0" smtClean="0"/>
              <a:t>6/21/22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ba-sofia.co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ba_Bulgaria@niu.e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B9206-C666-47C0-BB68-3EFA97C7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3DF9BD-65CA-C7AD-0847-0B0D3F8E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850" y="3800212"/>
            <a:ext cx="2528911" cy="1736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4A1159-668A-00CD-8F78-27284F042F00}"/>
              </a:ext>
            </a:extLst>
          </p:cNvPr>
          <p:cNvSpPr txBox="1"/>
          <p:nvPr/>
        </p:nvSpPr>
        <p:spPr>
          <a:xfrm>
            <a:off x="1744910" y="4129862"/>
            <a:ext cx="4663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University of National and World Economy (UNWE)</a:t>
            </a:r>
            <a:endParaRPr lang="en-HK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F9B78D-5008-4E52-63B4-C8A7215E7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2" y="991619"/>
            <a:ext cx="4784591" cy="157452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B55D91-070E-7F09-4091-E739F83666A6}"/>
              </a:ext>
            </a:extLst>
          </p:cNvPr>
          <p:cNvCxnSpPr>
            <a:cxnSpLocks/>
          </p:cNvCxnSpPr>
          <p:nvPr/>
        </p:nvCxnSpPr>
        <p:spPr>
          <a:xfrm>
            <a:off x="6324739" y="-8339"/>
            <a:ext cx="0" cy="68706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647B68-6F1B-AD61-9EB2-FFF5563DC848}"/>
              </a:ext>
            </a:extLst>
          </p:cNvPr>
          <p:cNvSpPr txBox="1"/>
          <p:nvPr/>
        </p:nvSpPr>
        <p:spPr>
          <a:xfrm>
            <a:off x="2944536" y="2709103"/>
            <a:ext cx="98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&amp; </a:t>
            </a:r>
            <a:endParaRPr lang="en-HK" sz="5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C311D0-4A09-4BF1-FE01-D59EB8FAC25B}"/>
              </a:ext>
            </a:extLst>
          </p:cNvPr>
          <p:cNvSpPr txBox="1"/>
          <p:nvPr/>
        </p:nvSpPr>
        <p:spPr>
          <a:xfrm>
            <a:off x="1744910" y="2298057"/>
            <a:ext cx="4024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0000"/>
                </a:solidFill>
              </a:rPr>
              <a:t>In the  4% of business schools worldwide accredited by the Association to Advance Collegiate Schools of Business (AACSB)</a:t>
            </a:r>
            <a:endParaRPr lang="en-HK" sz="1000" dirty="0">
              <a:solidFill>
                <a:srgbClr val="CC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F4C6DB-3A5A-A620-E92E-D5EDB786DBB8}"/>
              </a:ext>
            </a:extLst>
          </p:cNvPr>
          <p:cNvSpPr/>
          <p:nvPr/>
        </p:nvSpPr>
        <p:spPr>
          <a:xfrm>
            <a:off x="6408630" y="-8339"/>
            <a:ext cx="5783369" cy="68580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DB70B2-94CC-4D44-8B2D-249630202666}"/>
              </a:ext>
            </a:extLst>
          </p:cNvPr>
          <p:cNvSpPr txBox="1"/>
          <p:nvPr/>
        </p:nvSpPr>
        <p:spPr>
          <a:xfrm>
            <a:off x="6408631" y="0"/>
            <a:ext cx="5783369" cy="71711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Cross career boundaries to great leadership  opportunities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with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HK" sz="3600" b="1" dirty="0">
                <a:solidFill>
                  <a:schemeClr val="bg1"/>
                </a:solidFill>
              </a:rPr>
              <a:t>Executive Master of Business Administration (EMBA)</a:t>
            </a:r>
          </a:p>
          <a:p>
            <a:pPr algn="ctr"/>
            <a:endParaRPr lang="en-HK" sz="4000" dirty="0">
              <a:solidFill>
                <a:schemeClr val="bg1"/>
              </a:solidFill>
            </a:endParaRPr>
          </a:p>
          <a:p>
            <a:pPr algn="ctr"/>
            <a:r>
              <a:rPr lang="en-HK" sz="3200" dirty="0">
                <a:solidFill>
                  <a:schemeClr val="bg1"/>
                </a:solidFill>
              </a:rPr>
              <a:t>12 months to your degree</a:t>
            </a:r>
          </a:p>
          <a:p>
            <a:pPr algn="ctr"/>
            <a:r>
              <a:rPr lang="en-HK" sz="3200" dirty="0">
                <a:solidFill>
                  <a:schemeClr val="bg1"/>
                </a:solidFill>
              </a:rPr>
              <a:t>Now available in Sofia, Bulgaria</a:t>
            </a:r>
          </a:p>
          <a:p>
            <a:pPr algn="ctr"/>
            <a:r>
              <a:rPr lang="en-HK" sz="2000" dirty="0">
                <a:solidFill>
                  <a:schemeClr val="bg1"/>
                </a:solidFill>
              </a:rPr>
              <a:t>2022-2023 academic year </a:t>
            </a:r>
          </a:p>
          <a:p>
            <a:pPr algn="ctr"/>
            <a:endParaRPr lang="en-HK" sz="40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C30E9-EB02-C03A-05C8-E0272AC4013D}"/>
              </a:ext>
            </a:extLst>
          </p:cNvPr>
          <p:cNvSpPr txBox="1"/>
          <p:nvPr/>
        </p:nvSpPr>
        <p:spPr>
          <a:xfrm>
            <a:off x="30076" y="6304809"/>
            <a:ext cx="565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more information please visit - </a:t>
            </a:r>
            <a:r>
              <a:rPr lang="en-US" sz="1600" b="1" dirty="0">
                <a:hlinkClick r:id="rId5"/>
              </a:rPr>
              <a:t>https://emba-sofia.com/</a:t>
            </a:r>
            <a:endParaRPr lang="en-US" sz="1600" b="1" dirty="0"/>
          </a:p>
          <a:p>
            <a:endParaRPr lang="en-HK" sz="1200" b="1" dirty="0"/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DEC4C-6A8B-4842-9594-83D6950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5134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2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1C0719-C0A5-2963-C1DE-A7F3FC88C71E}"/>
              </a:ext>
            </a:extLst>
          </p:cNvPr>
          <p:cNvGrpSpPr/>
          <p:nvPr/>
        </p:nvGrpSpPr>
        <p:grpSpPr>
          <a:xfrm>
            <a:off x="4101845" y="7241"/>
            <a:ext cx="8058684" cy="6858000"/>
            <a:chOff x="73549" y="7241"/>
            <a:chExt cx="8058684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91DA8F-E857-4C6C-B970-3EB3EF5F8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27" r="4444"/>
            <a:stretch/>
          </p:blipFill>
          <p:spPr>
            <a:xfrm>
              <a:off x="73549" y="7241"/>
              <a:ext cx="8058684" cy="685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0183E3-94EE-4640-97F3-415305DECD19}"/>
                </a:ext>
              </a:extLst>
            </p:cNvPr>
            <p:cNvSpPr txBox="1"/>
            <p:nvPr/>
          </p:nvSpPr>
          <p:spPr>
            <a:xfrm>
              <a:off x="2882441" y="1620608"/>
              <a:ext cx="1853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Cross career &amp; industry  boundaries</a:t>
              </a:r>
              <a:endParaRPr lang="en-HK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D8D15E-9E4C-4830-BABE-068164953AEE}"/>
                </a:ext>
              </a:extLst>
            </p:cNvPr>
            <p:cNvSpPr txBox="1"/>
            <p:nvPr/>
          </p:nvSpPr>
          <p:spPr>
            <a:xfrm>
              <a:off x="742695" y="1561984"/>
              <a:ext cx="1803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Unlock leadership opportunities at home and globally</a:t>
              </a:r>
              <a:endParaRPr lang="en-HK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063BB4-A064-4930-AADC-560F0C651C24}"/>
                </a:ext>
              </a:extLst>
            </p:cNvPr>
            <p:cNvSpPr txBox="1"/>
            <p:nvPr/>
          </p:nvSpPr>
          <p:spPr>
            <a:xfrm>
              <a:off x="808333" y="3133148"/>
              <a:ext cx="18036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Upskill to be globally competitive &amp;  future-ready</a:t>
              </a:r>
              <a:endParaRPr lang="en-HK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D2AA8F-BBB1-42BF-BCCD-A442B878A5B2}"/>
                </a:ext>
              </a:extLst>
            </p:cNvPr>
            <p:cNvSpPr txBox="1"/>
            <p:nvPr/>
          </p:nvSpPr>
          <p:spPr>
            <a:xfrm>
              <a:off x="583917" y="4950533"/>
              <a:ext cx="203572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Save on travel &amp; fees</a:t>
              </a:r>
            </a:p>
            <a:p>
              <a:endParaRPr lang="en-GB" sz="1200" dirty="0"/>
            </a:p>
            <a:p>
              <a:r>
                <a:rPr lang="en-GB" sz="1200" dirty="0"/>
                <a:t>EMBA in US – EUR 80,000.</a:t>
              </a:r>
            </a:p>
            <a:p>
              <a:r>
                <a:rPr lang="en-GB" sz="1200" dirty="0"/>
                <a:t>EMBA locally – EUR 25,000.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969A82-DF20-4954-ACC9-AC06203D41AF}"/>
                </a:ext>
              </a:extLst>
            </p:cNvPr>
            <p:cNvSpPr txBox="1"/>
            <p:nvPr/>
          </p:nvSpPr>
          <p:spPr>
            <a:xfrm>
              <a:off x="5137541" y="1561984"/>
              <a:ext cx="1803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Learn how to manage digital transformation</a:t>
              </a:r>
              <a:endParaRPr lang="en-HK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B9BF0E-3EDD-47CA-B633-CC1B75D0CA7A}"/>
                </a:ext>
              </a:extLst>
            </p:cNvPr>
            <p:cNvSpPr txBox="1"/>
            <p:nvPr/>
          </p:nvSpPr>
          <p:spPr>
            <a:xfrm>
              <a:off x="5137541" y="3177260"/>
              <a:ext cx="1803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Develop entrepreneurial and agile mindset</a:t>
              </a:r>
              <a:endParaRPr lang="en-HK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C649A5-C16C-44B0-BE1D-D3AD26C3C973}"/>
                </a:ext>
              </a:extLst>
            </p:cNvPr>
            <p:cNvSpPr txBox="1"/>
            <p:nvPr/>
          </p:nvSpPr>
          <p:spPr>
            <a:xfrm rot="21020254">
              <a:off x="5248708" y="4940689"/>
              <a:ext cx="1803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Become a part of a global alumni community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6C161B-77D7-42DE-81EF-327BB3C48912}"/>
                </a:ext>
              </a:extLst>
            </p:cNvPr>
            <p:cNvSpPr txBox="1"/>
            <p:nvPr/>
          </p:nvSpPr>
          <p:spPr>
            <a:xfrm>
              <a:off x="2769623" y="4774167"/>
              <a:ext cx="19430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Learn in a timeline that will allow you to continue working  while studying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37F70D-2AC8-4282-BF1C-81A56B54C4D3}"/>
                </a:ext>
              </a:extLst>
            </p:cNvPr>
            <p:cNvSpPr txBox="1"/>
            <p:nvPr/>
          </p:nvSpPr>
          <p:spPr>
            <a:xfrm>
              <a:off x="529760" y="1183572"/>
              <a:ext cx="335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lang="en-HK" sz="3600" dirty="0">
                <a:solidFill>
                  <a:srgbClr val="CC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4EF5C8-A208-4840-A909-AE18EDA2DA99}"/>
                </a:ext>
              </a:extLst>
            </p:cNvPr>
            <p:cNvSpPr txBox="1"/>
            <p:nvPr/>
          </p:nvSpPr>
          <p:spPr>
            <a:xfrm>
              <a:off x="474116" y="2789910"/>
              <a:ext cx="335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CC0000"/>
                  </a:solidFill>
                  <a:latin typeface="Calibri" panose="020F0502020204030204"/>
                </a:rPr>
                <a:t>4</a:t>
              </a:r>
              <a:endParaRPr lang="en-HK" sz="3600" dirty="0">
                <a:solidFill>
                  <a:srgbClr val="CC0000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114376-8CB1-46F9-A133-D04F750CB372}"/>
                </a:ext>
              </a:extLst>
            </p:cNvPr>
            <p:cNvSpPr txBox="1"/>
            <p:nvPr/>
          </p:nvSpPr>
          <p:spPr>
            <a:xfrm>
              <a:off x="2601985" y="1134417"/>
              <a:ext cx="335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dirty="0"/>
                <a:t>2</a:t>
              </a:r>
              <a:endParaRPr lang="en-HK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38BFBD-02D5-4A88-B6AF-57B83EE5844B}"/>
                </a:ext>
              </a:extLst>
            </p:cNvPr>
            <p:cNvSpPr txBox="1"/>
            <p:nvPr/>
          </p:nvSpPr>
          <p:spPr>
            <a:xfrm>
              <a:off x="4765247" y="1122169"/>
              <a:ext cx="335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dirty="0"/>
                <a:t>3</a:t>
              </a:r>
              <a:endParaRPr lang="en-HK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92F01B-D1E9-44C6-BFCD-41975B90EBD9}"/>
              </a:ext>
            </a:extLst>
          </p:cNvPr>
          <p:cNvSpPr txBox="1"/>
          <p:nvPr/>
        </p:nvSpPr>
        <p:spPr>
          <a:xfrm>
            <a:off x="31471" y="1561984"/>
            <a:ext cx="4496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C0000"/>
                </a:solidFill>
              </a:rPr>
              <a:t>What are the </a:t>
            </a:r>
            <a:r>
              <a:rPr lang="en-GB" sz="4800" b="1" u="sng" dirty="0">
                <a:solidFill>
                  <a:srgbClr val="CC0000"/>
                </a:solidFill>
              </a:rPr>
              <a:t>benefits</a:t>
            </a:r>
            <a:r>
              <a:rPr lang="en-GB" sz="4800" dirty="0">
                <a:solidFill>
                  <a:srgbClr val="CC0000"/>
                </a:solidFill>
              </a:rPr>
              <a:t> from the </a:t>
            </a:r>
          </a:p>
          <a:p>
            <a:r>
              <a:rPr lang="en-US" sz="4800" dirty="0">
                <a:solidFill>
                  <a:srgbClr val="CC0000"/>
                </a:solidFill>
              </a:rPr>
              <a:t>EMBA diploma?</a:t>
            </a:r>
          </a:p>
          <a:p>
            <a:endParaRPr lang="en-HK" sz="4800" dirty="0">
              <a:solidFill>
                <a:srgbClr val="CC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0B0485-A516-3BB1-4CD9-CD44648CA650}"/>
              </a:ext>
            </a:extLst>
          </p:cNvPr>
          <p:cNvSpPr txBox="1"/>
          <p:nvPr/>
        </p:nvSpPr>
        <p:spPr>
          <a:xfrm>
            <a:off x="8978273" y="4732984"/>
            <a:ext cx="33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00"/>
                </a:solidFill>
                <a:latin typeface="Calibri" panose="020F0502020204030204"/>
              </a:rPr>
              <a:t>8</a:t>
            </a:r>
            <a:endParaRPr lang="en-HK" sz="3600" dirty="0">
              <a:solidFill>
                <a:srgbClr val="CC0000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C977BB-E64B-191A-79AA-ECF397C6C5A2}"/>
              </a:ext>
            </a:extLst>
          </p:cNvPr>
          <p:cNvSpPr txBox="1"/>
          <p:nvPr/>
        </p:nvSpPr>
        <p:spPr>
          <a:xfrm>
            <a:off x="6731932" y="4349704"/>
            <a:ext cx="33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00"/>
                </a:solidFill>
                <a:latin typeface="Calibri" panose="020F0502020204030204"/>
              </a:rPr>
              <a:t>7</a:t>
            </a:r>
            <a:endParaRPr lang="en-HK" sz="3600" dirty="0">
              <a:solidFill>
                <a:srgbClr val="CC0000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2193BD-260A-D42A-AB25-469D74D706E9}"/>
              </a:ext>
            </a:extLst>
          </p:cNvPr>
          <p:cNvSpPr txBox="1"/>
          <p:nvPr/>
        </p:nvSpPr>
        <p:spPr>
          <a:xfrm>
            <a:off x="4615981" y="4349705"/>
            <a:ext cx="33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00"/>
                </a:solidFill>
                <a:latin typeface="Calibri" panose="020F0502020204030204"/>
              </a:rPr>
              <a:t>6</a:t>
            </a:r>
            <a:endParaRPr lang="en-HK" sz="3600" dirty="0">
              <a:solidFill>
                <a:srgbClr val="CC0000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CB0C0A-D92B-ECFC-450D-0B70C4E1E314}"/>
              </a:ext>
            </a:extLst>
          </p:cNvPr>
          <p:cNvSpPr txBox="1"/>
          <p:nvPr/>
        </p:nvSpPr>
        <p:spPr>
          <a:xfrm>
            <a:off x="8849772" y="2824825"/>
            <a:ext cx="33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00"/>
                </a:solidFill>
                <a:latin typeface="Calibri" panose="020F0502020204030204"/>
              </a:rPr>
              <a:t>5</a:t>
            </a:r>
            <a:endParaRPr lang="en-HK" sz="3600" dirty="0">
              <a:solidFill>
                <a:srgbClr val="CC0000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2C3BE2-1927-2BD4-7A9D-088BAD88B21A}"/>
              </a:ext>
            </a:extLst>
          </p:cNvPr>
          <p:cNvSpPr/>
          <p:nvPr/>
        </p:nvSpPr>
        <p:spPr>
          <a:xfrm>
            <a:off x="6669136" y="2847924"/>
            <a:ext cx="2046012" cy="730865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2054D67-C19E-6370-10D1-AE8AFFA94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2876" y="2847924"/>
            <a:ext cx="1938531" cy="71211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8A615CE-5C26-FC84-AB6F-E9D63FAE9581}"/>
              </a:ext>
            </a:extLst>
          </p:cNvPr>
          <p:cNvSpPr/>
          <p:nvPr/>
        </p:nvSpPr>
        <p:spPr>
          <a:xfrm>
            <a:off x="6669136" y="3552722"/>
            <a:ext cx="2046012" cy="787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National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Economy </a:t>
            </a:r>
            <a:endParaRPr kumimoji="0" lang="en-HK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9F35F2C-8AA4-B108-EC7C-32E5A3533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037" y="3490900"/>
            <a:ext cx="1356910" cy="9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3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26C63-E66C-A46A-4AC6-BC3F97D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88A8D-1A18-6560-C5F8-13932DC98F90}"/>
              </a:ext>
            </a:extLst>
          </p:cNvPr>
          <p:cNvSpPr txBox="1"/>
          <p:nvPr/>
        </p:nvSpPr>
        <p:spPr>
          <a:xfrm>
            <a:off x="302003" y="205260"/>
            <a:ext cx="705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C0000"/>
                </a:solidFill>
              </a:rPr>
              <a:t>The EMBA is opened to:</a:t>
            </a:r>
            <a:endParaRPr lang="en-HK" sz="4800" dirty="0">
              <a:solidFill>
                <a:srgbClr val="CC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0E8842-85CF-9723-F95A-4B9CD7772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7" b="5918"/>
          <a:stretch/>
        </p:blipFill>
        <p:spPr>
          <a:xfrm>
            <a:off x="764795" y="1236238"/>
            <a:ext cx="4445391" cy="33807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0BF072-A5FD-15F4-CCF4-F21637E7D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31" y="620785"/>
            <a:ext cx="4762500" cy="3171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9DB51C-452F-0EFD-01CA-AC2053D6D4D4}"/>
              </a:ext>
            </a:extLst>
          </p:cNvPr>
          <p:cNvSpPr txBox="1"/>
          <p:nvPr/>
        </p:nvSpPr>
        <p:spPr>
          <a:xfrm>
            <a:off x="833162" y="4698714"/>
            <a:ext cx="4445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00"/>
                </a:solidFill>
              </a:rPr>
              <a:t>Bachelor degree holders from Bulgaria and any other country </a:t>
            </a:r>
            <a:r>
              <a:rPr lang="en-GB" dirty="0"/>
              <a:t>who want to: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advance their knowledge in finance and 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pivot from a non-finance/business  undergraduate degree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5A852-3F90-81FC-1649-8028E6DA783E}"/>
              </a:ext>
            </a:extLst>
          </p:cNvPr>
          <p:cNvSpPr txBox="1"/>
          <p:nvPr/>
        </p:nvSpPr>
        <p:spPr>
          <a:xfrm>
            <a:off x="6839823" y="4030395"/>
            <a:ext cx="4445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00"/>
                </a:solidFill>
              </a:rPr>
              <a:t>Professionals</a:t>
            </a:r>
            <a:r>
              <a:rPr lang="en-GB" dirty="0"/>
              <a:t> </a:t>
            </a:r>
            <a:r>
              <a:rPr lang="en-US" dirty="0">
                <a:solidFill>
                  <a:srgbClr val="CC0000"/>
                </a:solidFill>
              </a:rPr>
              <a:t>from Bulgaria and any other country</a:t>
            </a:r>
            <a:r>
              <a:rPr lang="en-US" dirty="0"/>
              <a:t> </a:t>
            </a:r>
            <a:r>
              <a:rPr lang="en-GB" dirty="0"/>
              <a:t>who want to 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management skills and advance to a senior leadership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functions within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pivot their careers to another industry or location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9704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26C63-E66C-A46A-4AC6-BC3F97D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43DB3-5C6D-1516-4845-E5BF9D90174C}"/>
              </a:ext>
            </a:extLst>
          </p:cNvPr>
          <p:cNvSpPr txBox="1"/>
          <p:nvPr/>
        </p:nvSpPr>
        <p:spPr>
          <a:xfrm>
            <a:off x="5340070" y="756417"/>
            <a:ext cx="50203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EMBA program consists of the following courses: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Financial Statement Analysis and Cost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Individuals, Teams, and Organizations</a:t>
            </a:r>
          </a:p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prstClr val="black"/>
                </a:solidFill>
              </a:rPr>
              <a:t>Global Supply Chain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prstClr val="black"/>
                </a:solidFill>
              </a:rPr>
              <a:t>Strategic Management and Policy</a:t>
            </a:r>
          </a:p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prstClr val="black"/>
                </a:solidFill>
              </a:rPr>
              <a:t>Digital Transformation Strategy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HK" dirty="0">
                <a:solidFill>
                  <a:prstClr val="black"/>
                </a:solidFill>
              </a:rPr>
              <a:t>International Management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HK" dirty="0">
                <a:solidFill>
                  <a:prstClr val="black"/>
                </a:solidFill>
              </a:rPr>
              <a:t>Marketing Management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HK" dirty="0">
                <a:solidFill>
                  <a:prstClr val="black"/>
                </a:solidFill>
              </a:rPr>
              <a:t>Managerial Leadership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HK" dirty="0">
                <a:solidFill>
                  <a:prstClr val="black"/>
                </a:solidFill>
              </a:rPr>
              <a:t>ESG and Sustainability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HK" dirty="0">
                <a:solidFill>
                  <a:prstClr val="black"/>
                </a:solidFill>
                <a:latin typeface="Calibri" panose="020F0502020204030204"/>
              </a:rPr>
              <a:t>Financial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HK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u="sng" dirty="0">
                <a:solidFill>
                  <a:srgbClr val="CC0000"/>
                </a:solidFill>
                <a:latin typeface="Calibri" panose="020F0502020204030204"/>
              </a:rPr>
              <a:t>Graduation requirements: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u="sng" dirty="0">
              <a:solidFill>
                <a:srgbClr val="CC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Achieve a grade of C or higher in all MBA courses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Maintain a 3.0-grade point average or higher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Complete end of course assignment</a:t>
            </a:r>
            <a:endParaRPr kumimoji="0" lang="en-H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919BF-55FD-1BE1-2569-3E98CDC28076}"/>
              </a:ext>
            </a:extLst>
          </p:cNvPr>
          <p:cNvSpPr/>
          <p:nvPr/>
        </p:nvSpPr>
        <p:spPr>
          <a:xfrm>
            <a:off x="-1" y="0"/>
            <a:ext cx="1936311" cy="68580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30552D7-97E6-2653-35EA-40A568FCDBDF}"/>
              </a:ext>
            </a:extLst>
          </p:cNvPr>
          <p:cNvSpPr/>
          <p:nvPr/>
        </p:nvSpPr>
        <p:spPr>
          <a:xfrm rot="5945490">
            <a:off x="-319770" y="2853984"/>
            <a:ext cx="6945851" cy="1361225"/>
          </a:xfrm>
          <a:prstGeom prst="triangle">
            <a:avLst>
              <a:gd name="adj" fmla="val 29273"/>
            </a:avLst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864CFD3-E571-1693-0E1F-83EFEBC39C9A}"/>
              </a:ext>
            </a:extLst>
          </p:cNvPr>
          <p:cNvSpPr/>
          <p:nvPr/>
        </p:nvSpPr>
        <p:spPr>
          <a:xfrm rot="10800000">
            <a:off x="891045" y="0"/>
            <a:ext cx="2150504" cy="6753138"/>
          </a:xfrm>
          <a:prstGeom prst="triangl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D880EB-2CC0-1E9D-EA7A-6CF314460FE5}"/>
              </a:ext>
            </a:extLst>
          </p:cNvPr>
          <p:cNvSpPr txBox="1"/>
          <p:nvPr/>
        </p:nvSpPr>
        <p:spPr>
          <a:xfrm>
            <a:off x="-104584" y="1605668"/>
            <a:ext cx="39587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The EMBA curriculum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graduation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requirements</a:t>
            </a:r>
            <a:endParaRPr lang="en-HK" sz="3200" b="1" dirty="0">
              <a:solidFill>
                <a:schemeClr val="bg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59C8D80-67EE-4F43-6BF8-ABF1BFD6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9" y="5979591"/>
            <a:ext cx="2048398" cy="752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CA0814-9804-6EEC-D0D6-CAECFD93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50" y="5916877"/>
            <a:ext cx="1370567" cy="9411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E546C3-6CAF-78D3-03C0-C477766EEBE9}"/>
              </a:ext>
            </a:extLst>
          </p:cNvPr>
          <p:cNvSpPr txBox="1"/>
          <p:nvPr/>
        </p:nvSpPr>
        <p:spPr>
          <a:xfrm>
            <a:off x="3065884" y="6087557"/>
            <a:ext cx="234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University of National and World Economy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11369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0B22EB-7CC9-FF82-5AC9-CC1053CF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8" y="279410"/>
            <a:ext cx="2048434" cy="7498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26C63-E66C-A46A-4AC6-BC3F97D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8A55-DAF8-6573-B2F0-F5FA52049961}"/>
              </a:ext>
            </a:extLst>
          </p:cNvPr>
          <p:cNvSpPr txBox="1"/>
          <p:nvPr/>
        </p:nvSpPr>
        <p:spPr>
          <a:xfrm>
            <a:off x="131433" y="3860586"/>
            <a:ext cx="55395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CC0000"/>
                </a:solidFill>
              </a:rPr>
              <a:t>Documents needed for an application: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program is only open to students that have earned a four years bachelor’s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Undergraduate Official Transcript in English &amp; local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Undergraduate Degree Diploma in English &amp; local language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Graduate Official Transcript in English &amp; local language (If attended Graduate School)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50DB6-EEB5-FFCF-B73E-94F74FC71520}"/>
              </a:ext>
            </a:extLst>
          </p:cNvPr>
          <p:cNvSpPr txBox="1"/>
          <p:nvPr/>
        </p:nvSpPr>
        <p:spPr>
          <a:xfrm>
            <a:off x="5825128" y="1552995"/>
            <a:ext cx="60946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CC0000"/>
                </a:solidFill>
              </a:rPr>
              <a:t>How will the program be conducted?:</a:t>
            </a:r>
          </a:p>
          <a:p>
            <a:endParaRPr lang="en-US" sz="1600" u="sng" dirty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EMBA is identical to the EMBA program conducted in the US - same hours, the same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In-person classes will be conducted on the premises of the University of National and World Economy (UNWE)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NIU College of Business faculty members will travel each month to Sofia to deliver NIU’s courses 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course will be delivered each month.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In-person lectures will be conducted after 5 pm on weekdays and full day on weekends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the rest of the month, the students will  have pre-course meetings online or in-person with UNWE faculty members, and post-class meetings, presentations, and exams completed after the in-person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program will last one year (12 months).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Students will have an orientation session to begin the program and will be taught how to access all NIU learning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students in the program are fully registered at NIU and are granted full access to the university’s student system.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BF59C-598E-3F8C-EA6C-00E53C2E645F}"/>
              </a:ext>
            </a:extLst>
          </p:cNvPr>
          <p:cNvSpPr txBox="1"/>
          <p:nvPr/>
        </p:nvSpPr>
        <p:spPr>
          <a:xfrm>
            <a:off x="1339441" y="337644"/>
            <a:ext cx="928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EMBA Program Administration in Sofia, Bulgaria</a:t>
            </a:r>
            <a:endParaRPr lang="en-HK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8B028-E3B8-CFE8-F66A-92F4D1E9EAB6}"/>
              </a:ext>
            </a:extLst>
          </p:cNvPr>
          <p:cNvSpPr txBox="1"/>
          <p:nvPr/>
        </p:nvSpPr>
        <p:spPr>
          <a:xfrm>
            <a:off x="201851" y="1551552"/>
            <a:ext cx="53986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CC0000"/>
                </a:solidFill>
              </a:rPr>
              <a:t>How to APPLY: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Send an email to:  </a:t>
            </a:r>
            <a:r>
              <a:rPr lang="en-US" sz="1600" dirty="0">
                <a:hlinkClick r:id="rId3"/>
              </a:rPr>
              <a:t>mba_Bulgaria@niu.edu</a:t>
            </a:r>
            <a:r>
              <a:rPr lang="en-US" sz="1600" dirty="0"/>
              <a:t> to receive details of the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application link will be provided for the upload of the required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EMBA program fees of EUR 25,000 must be paid after successful application submission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BE7E52-63BD-9FC8-6D2A-E7BD92F57A9D}"/>
              </a:ext>
            </a:extLst>
          </p:cNvPr>
          <p:cNvCxnSpPr/>
          <p:nvPr/>
        </p:nvCxnSpPr>
        <p:spPr>
          <a:xfrm>
            <a:off x="0" y="1290417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88B9BE-A00A-BB0B-BAF3-E867C207F168}"/>
              </a:ext>
            </a:extLst>
          </p:cNvPr>
          <p:cNvCxnSpPr/>
          <p:nvPr/>
        </p:nvCxnSpPr>
        <p:spPr>
          <a:xfrm>
            <a:off x="-1428" y="1408633"/>
            <a:ext cx="12192000" cy="0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AC0D058-2082-1D31-2D67-C348C023E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145" y="207191"/>
            <a:ext cx="136562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498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purl.org/dc/elements/1.1/"/>
    <ds:schemaRef ds:uri="71af3243-3dd4-4a8d-8c0d-dd76da1f02a5"/>
    <ds:schemaRef ds:uri="http://purl.org/dc/dcmitype/"/>
    <ds:schemaRef ds:uri="16c05727-aa75-4e4a-9b5f-8a80a1165891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21883</TotalTime>
  <Words>605</Words>
  <Application>Microsoft Macintosh PowerPoint</Application>
  <PresentationFormat>Widescreen</PresentationFormat>
  <Paragraphs>101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U-Go</dc:title>
  <dc:creator>douglas dryden</dc:creator>
  <cp:lastModifiedBy>Ani Filipova</cp:lastModifiedBy>
  <cp:revision>32</cp:revision>
  <cp:lastPrinted>2021-11-05T11:15:15Z</cp:lastPrinted>
  <dcterms:created xsi:type="dcterms:W3CDTF">2021-11-04T18:20:55Z</dcterms:created>
  <dcterms:modified xsi:type="dcterms:W3CDTF">2022-06-21T10:36:10Z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